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76" r:id="rId1"/>
  </p:sldMasterIdLst>
  <p:sldIdLst>
    <p:sldId id="256" r:id="rId2"/>
    <p:sldId id="273" r:id="rId3"/>
    <p:sldId id="289" r:id="rId4"/>
    <p:sldId id="296" r:id="rId5"/>
    <p:sldId id="308" r:id="rId6"/>
    <p:sldId id="262" r:id="rId7"/>
    <p:sldId id="265" r:id="rId8"/>
    <p:sldId id="266" r:id="rId9"/>
    <p:sldId id="274" r:id="rId10"/>
    <p:sldId id="275" r:id="rId11"/>
    <p:sldId id="276" r:id="rId12"/>
    <p:sldId id="277" r:id="rId13"/>
    <p:sldId id="280" r:id="rId14"/>
    <p:sldId id="281" r:id="rId15"/>
    <p:sldId id="298" r:id="rId16"/>
    <p:sldId id="299" r:id="rId17"/>
    <p:sldId id="300" r:id="rId18"/>
    <p:sldId id="301" r:id="rId19"/>
    <p:sldId id="302" r:id="rId20"/>
    <p:sldId id="303" r:id="rId21"/>
    <p:sldId id="304" r:id="rId22"/>
    <p:sldId id="305" r:id="rId23"/>
    <p:sldId id="285" r:id="rId24"/>
    <p:sldId id="286" r:id="rId25"/>
    <p:sldId id="306" r:id="rId26"/>
    <p:sldId id="287" r:id="rId27"/>
    <p:sldId id="307" r:id="rId28"/>
    <p:sldId id="288" r:id="rId2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3" d="100"/>
          <a:sy n="83" d="100"/>
        </p:scale>
        <p:origin x="-1098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425047-F2DE-4BCF-AD9F-02A378388930}" type="datetimeFigureOut">
              <a:rPr lang="ru-RU" smtClean="0"/>
              <a:pPr/>
              <a:t>01.11.2016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45491C-E403-4501-905B-2669E3BB0EA6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425047-F2DE-4BCF-AD9F-02A378388930}" type="datetimeFigureOut">
              <a:rPr lang="ru-RU" smtClean="0"/>
              <a:pPr/>
              <a:t>01.11.2016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45491C-E403-4501-905B-2669E3BB0EA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425047-F2DE-4BCF-AD9F-02A378388930}" type="datetimeFigureOut">
              <a:rPr lang="ru-RU" smtClean="0"/>
              <a:pPr/>
              <a:t>01.11.2016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45491C-E403-4501-905B-2669E3BB0EA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425047-F2DE-4BCF-AD9F-02A378388930}" type="datetimeFigureOut">
              <a:rPr lang="ru-RU" smtClean="0"/>
              <a:pPr/>
              <a:t>01.11.2016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45491C-E403-4501-905B-2669E3BB0EA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425047-F2DE-4BCF-AD9F-02A378388930}" type="datetimeFigureOut">
              <a:rPr lang="ru-RU" smtClean="0"/>
              <a:pPr/>
              <a:t>01.11.2016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C945491C-E403-4501-905B-2669E3BB0EA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425047-F2DE-4BCF-AD9F-02A378388930}" type="datetimeFigureOut">
              <a:rPr lang="ru-RU" smtClean="0"/>
              <a:pPr/>
              <a:t>01.11.2016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45491C-E403-4501-905B-2669E3BB0EA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425047-F2DE-4BCF-AD9F-02A378388930}" type="datetimeFigureOut">
              <a:rPr lang="ru-RU" smtClean="0"/>
              <a:pPr/>
              <a:t>01.11.2016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45491C-E403-4501-905B-2669E3BB0EA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425047-F2DE-4BCF-AD9F-02A378388930}" type="datetimeFigureOut">
              <a:rPr lang="ru-RU" smtClean="0"/>
              <a:pPr/>
              <a:t>01.11.2016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45491C-E403-4501-905B-2669E3BB0EA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425047-F2DE-4BCF-AD9F-02A378388930}" type="datetimeFigureOut">
              <a:rPr lang="ru-RU" smtClean="0"/>
              <a:pPr/>
              <a:t>01.11.2016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45491C-E403-4501-905B-2669E3BB0EA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425047-F2DE-4BCF-AD9F-02A378388930}" type="datetimeFigureOut">
              <a:rPr lang="ru-RU" smtClean="0"/>
              <a:pPr/>
              <a:t>01.11.2016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45491C-E403-4501-905B-2669E3BB0EA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ru-RU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425047-F2DE-4BCF-AD9F-02A378388930}" type="datetimeFigureOut">
              <a:rPr lang="ru-RU" smtClean="0"/>
              <a:pPr/>
              <a:t>01.11.2016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45491C-E403-4501-905B-2669E3BB0EA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E9425047-F2DE-4BCF-AD9F-02A378388930}" type="datetimeFigureOut">
              <a:rPr lang="ru-RU" smtClean="0"/>
              <a:pPr/>
              <a:t>01.11.2016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C945491C-E403-4501-905B-2669E3BB0EA6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877" r:id="rId1"/>
    <p:sldLayoutId id="2147483878" r:id="rId2"/>
    <p:sldLayoutId id="2147483879" r:id="rId3"/>
    <p:sldLayoutId id="2147483880" r:id="rId4"/>
    <p:sldLayoutId id="2147483881" r:id="rId5"/>
    <p:sldLayoutId id="2147483882" r:id="rId6"/>
    <p:sldLayoutId id="2147483883" r:id="rId7"/>
    <p:sldLayoutId id="2147483884" r:id="rId8"/>
    <p:sldLayoutId id="2147483885" r:id="rId9"/>
    <p:sldLayoutId id="2147483886" r:id="rId10"/>
    <p:sldLayoutId id="2147483887" r:id="rId11"/>
  </p:sldLayoutIdLs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22030" y="4797152"/>
            <a:ext cx="8229600" cy="936104"/>
          </a:xfrm>
        </p:spPr>
        <p:txBody>
          <a:bodyPr>
            <a:noAutofit/>
          </a:bodyPr>
          <a:lstStyle/>
          <a:p>
            <a:r>
              <a:rPr lang="ru-RU" dirty="0" smtClean="0">
                <a:solidFill>
                  <a:srgbClr val="C00000"/>
                </a:solidFill>
              </a:rPr>
              <a:t> </a:t>
            </a:r>
            <a:r>
              <a:rPr lang="ru-RU" sz="3200" dirty="0" smtClean="0">
                <a:solidFill>
                  <a:srgbClr val="C00000"/>
                </a:solidFill>
              </a:rPr>
              <a:t>МБОУ СОШ № </a:t>
            </a:r>
            <a:r>
              <a:rPr lang="ru-RU" sz="3200" dirty="0">
                <a:solidFill>
                  <a:srgbClr val="C00000"/>
                </a:solidFill>
              </a:rPr>
              <a:t>1</a:t>
            </a:r>
            <a:r>
              <a:rPr lang="ru-RU" sz="3200" dirty="0" smtClean="0">
                <a:solidFill>
                  <a:srgbClr val="C00000"/>
                </a:solidFill>
              </a:rPr>
              <a:t> </a:t>
            </a:r>
            <a:r>
              <a:rPr lang="ru-RU" sz="3200" dirty="0" err="1" smtClean="0">
                <a:solidFill>
                  <a:srgbClr val="C00000"/>
                </a:solidFill>
              </a:rPr>
              <a:t>с.Кушнаренково</a:t>
            </a:r>
            <a:r>
              <a:rPr lang="ru-RU" sz="3200" dirty="0" smtClean="0">
                <a:solidFill>
                  <a:srgbClr val="C00000"/>
                </a:solidFill>
              </a:rPr>
              <a:t> </a:t>
            </a:r>
            <a:endParaRPr lang="ru-RU" sz="3200" dirty="0">
              <a:solidFill>
                <a:srgbClr val="C0000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 smtClean="0"/>
          </a:p>
          <a:p>
            <a:endParaRPr lang="ru-RU" sz="3600" dirty="0">
              <a:solidFill>
                <a:srgbClr val="0070C0"/>
              </a:solidFill>
            </a:endParaRPr>
          </a:p>
        </p:txBody>
      </p:sp>
      <p:pic>
        <p:nvPicPr>
          <p:cNvPr id="1026" name="Picture 2" descr="H:\20160128_10503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260648"/>
            <a:ext cx="7128792" cy="4680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800" dirty="0" smtClean="0">
                <a:solidFill>
                  <a:srgbClr val="C00000"/>
                </a:solidFill>
              </a:rPr>
              <a:t>Книжные выставки</a:t>
            </a:r>
            <a:endParaRPr lang="ru-RU" sz="4800" dirty="0">
              <a:solidFill>
                <a:srgbClr val="C00000"/>
              </a:solidFill>
            </a:endParaRP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endParaRPr lang="ru-RU" sz="3600" dirty="0">
              <a:solidFill>
                <a:srgbClr val="002060"/>
              </a:solidFill>
            </a:endParaRPr>
          </a:p>
        </p:txBody>
      </p:sp>
      <p:sp>
        <p:nvSpPr>
          <p:cNvPr id="7" name="Объект 6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 descr="H:\Мероприятия 2014-2015 год\DSC0837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531640"/>
            <a:ext cx="3528392" cy="4464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H:\Мероприятия 2014-2015 год\DSC0875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1531640"/>
            <a:ext cx="3600400" cy="4523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5400" dirty="0" smtClean="0">
                <a:solidFill>
                  <a:srgbClr val="C00000"/>
                </a:solidFill>
              </a:rPr>
              <a:t>Книжные выставки</a:t>
            </a:r>
            <a:endParaRPr lang="ru-RU" sz="5400" dirty="0">
              <a:solidFill>
                <a:srgbClr val="C0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0" name="Picture 2" descr="H:\Мероприятия 2014-2015 год\DSC0730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284" y="1483638"/>
            <a:ext cx="3888432" cy="4608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1" name="Picture 3" descr="H:\Мероприятия 2014-2015 год\DSC0747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483638"/>
            <a:ext cx="3816424" cy="4608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4400" dirty="0" smtClean="0">
                <a:solidFill>
                  <a:srgbClr val="C00000"/>
                </a:solidFill>
              </a:rPr>
              <a:t>Книжные выставки к юбилеям писателей</a:t>
            </a:r>
            <a:endParaRPr lang="ru-RU" sz="4400" dirty="0">
              <a:solidFill>
                <a:srgbClr val="C0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4" name="Picture 2" descr="H:\Мероприятия 2014-2015 год\DSC0836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008" y="1628800"/>
            <a:ext cx="3816424" cy="4608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 descr="H:\DCIM\101MSDCF\DSC09719 - копия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628800"/>
            <a:ext cx="3816424" cy="4608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4400" dirty="0" smtClean="0">
                <a:solidFill>
                  <a:srgbClr val="C00000"/>
                </a:solidFill>
              </a:rPr>
              <a:t>Неделя  книги</a:t>
            </a:r>
            <a:endParaRPr lang="ru-RU" sz="4400" dirty="0">
              <a:solidFill>
                <a:srgbClr val="C0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122" name="Picture 2" descr="H:\Мероприятия 2014-2015 год\DSC0853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492896"/>
            <a:ext cx="4032448" cy="3456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123" name="Picture 3" descr="H:\Мероприятия 2014-2015 год\DSC0853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268760"/>
            <a:ext cx="4176464" cy="3456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C00000"/>
                </a:solidFill>
              </a:rPr>
              <a:t>Конкурс агитационных плакатов «Читать – это модно!»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146" name="Picture 2" descr="H:\Мероприятия 2014-2015 год\DSC0854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556792"/>
            <a:ext cx="4104456" cy="3456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147" name="Picture 3" descr="H:\Мероприятия 2014-2015 год\DSC0854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2780928"/>
            <a:ext cx="4176464" cy="3456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>
                <a:solidFill>
                  <a:srgbClr val="C00000"/>
                </a:solidFill>
              </a:rPr>
              <a:t>Конкурс агитационных плакатов «Читать – это модно!»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7170" name="Picture 2" descr="H:\Мероприятия 2014-2015 год\DSC0854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412776"/>
            <a:ext cx="4104456" cy="3024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H:\Мероприятия 2014-2015 год\DSC0854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2420888"/>
            <a:ext cx="4032448" cy="36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1110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>
                <a:solidFill>
                  <a:srgbClr val="C00000"/>
                </a:solidFill>
              </a:rPr>
              <a:t>Конкурс агитационных плакатов «Читать – это модно!»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8194" name="Picture 2" descr="H:\Мероприятия 2014-2015 год\DSC0855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556" y="1556792"/>
            <a:ext cx="3960440" cy="3456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H:\Мероприятия 2014-2015 год\DSC0855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4272" y="3429000"/>
            <a:ext cx="4392488" cy="3312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0650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>
                <a:solidFill>
                  <a:srgbClr val="C00000"/>
                </a:solidFill>
              </a:rPr>
              <a:t>Парад литературных героев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218" name="Picture 2" descr="H:\Мероприятия 2014-2015 год\DSC0856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3658" y="1484784"/>
            <a:ext cx="6336704" cy="4824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23846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rgbClr val="C00000"/>
                </a:solidFill>
              </a:rPr>
              <a:t>Парад литературных героев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42" name="Picture 2" descr="H:\Мероприятия 2014-2015 год\DSC0857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1484784"/>
            <a:ext cx="6192688" cy="4752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90362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rgbClr val="C00000"/>
                </a:solidFill>
              </a:rPr>
              <a:t>Парад литературных героев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1266" name="Picture 2" descr="H:\Мероприятия 2014-2015 год\DSC0858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1621366"/>
            <a:ext cx="6408712" cy="4536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40322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800" dirty="0" smtClean="0">
                <a:solidFill>
                  <a:srgbClr val="C00000"/>
                </a:solidFill>
              </a:rPr>
              <a:t>Наша библиотека</a:t>
            </a:r>
            <a:endParaRPr lang="ru-RU" sz="4800" dirty="0">
              <a:solidFill>
                <a:srgbClr val="C0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0" name="Picture 2" descr="H:\DCIM\101MSDCF\DSC0994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268760"/>
            <a:ext cx="5040560" cy="36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1" name="Picture 3" descr="H:\DCIM\101MSDCF\DSC0994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3216384"/>
            <a:ext cx="4176464" cy="3573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FF0000"/>
                </a:solidFill>
              </a:rPr>
              <a:t>Литературные конкурсы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2290" name="Picture 2" descr="H:\Мероприятия 2014-2015 год\DSC0859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412776"/>
            <a:ext cx="7412230" cy="5112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65192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rgbClr val="FF0000"/>
                </a:solidFill>
              </a:rPr>
              <a:t>Литературные конкурсы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3314" name="Picture 2" descr="H:\Мероприятия 2014-2015 год\DSC0859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166" y="1484784"/>
            <a:ext cx="7272808" cy="5112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9527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rgbClr val="FF0000"/>
                </a:solidFill>
              </a:rPr>
              <a:t>Литературные конкурсы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4338" name="Picture 2" descr="H:\Мероприятия 2014-2015 год\DSC0859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484784"/>
            <a:ext cx="6696744" cy="489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32741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dirty="0" smtClean="0">
                <a:solidFill>
                  <a:srgbClr val="C00000"/>
                </a:solidFill>
              </a:rPr>
              <a:t>Конкурс «Самая читающая семья»</a:t>
            </a:r>
            <a:endParaRPr lang="ru-RU" sz="3600" dirty="0">
              <a:solidFill>
                <a:srgbClr val="C00000"/>
              </a:solidFill>
            </a:endParaRP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499992" y="1600200"/>
            <a:ext cx="4464496" cy="4525963"/>
          </a:xfrm>
        </p:spPr>
        <p:txBody>
          <a:bodyPr>
            <a:normAutofit/>
          </a:bodyPr>
          <a:lstStyle/>
          <a:p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pic>
        <p:nvPicPr>
          <p:cNvPr id="15362" name="Picture 2" descr="H:\Мероприятия 2014-2015 год\DSC0868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484784"/>
            <a:ext cx="6768752" cy="4824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19256" cy="1162050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 smtClean="0">
                <a:solidFill>
                  <a:srgbClr val="C00000"/>
                </a:solidFill>
              </a:rPr>
              <a:t>Конкурс «Самая читающая семья»</a:t>
            </a:r>
            <a:endParaRPr lang="ru-RU" sz="3600" b="1" dirty="0">
              <a:solidFill>
                <a:srgbClr val="C00000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/>
        <p:txBody>
          <a:bodyPr>
            <a:normAutofit/>
          </a:bodyPr>
          <a:lstStyle/>
          <a:p>
            <a:endParaRPr lang="ru-RU" sz="2400" dirty="0">
              <a:solidFill>
                <a:srgbClr val="002060"/>
              </a:solidFill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6386" name="Picture 2" descr="H:\Мероприятия 2014-2015 год\DSC0863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1521356"/>
            <a:ext cx="6120680" cy="4824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182744" cy="1162050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467544" y="260648"/>
            <a:ext cx="8219256" cy="5865515"/>
          </a:xfrm>
        </p:spPr>
        <p:txBody>
          <a:bodyPr>
            <a:normAutofit/>
          </a:bodyPr>
          <a:lstStyle/>
          <a:p>
            <a:r>
              <a:rPr lang="ru-RU" sz="3600" b="1" dirty="0">
                <a:solidFill>
                  <a:srgbClr val="C00000"/>
                </a:solidFill>
              </a:rPr>
              <a:t>Конкурс «Самая читающая семья»</a:t>
            </a:r>
            <a:endParaRPr lang="ru-RU" sz="3600" b="1" dirty="0"/>
          </a:p>
        </p:txBody>
      </p:sp>
      <p:pic>
        <p:nvPicPr>
          <p:cNvPr id="17410" name="Picture 2" descr="H:\Мероприятия 2014-2015 год\DSC0863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484784"/>
            <a:ext cx="6984776" cy="4752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17228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600" dirty="0" smtClean="0">
                <a:solidFill>
                  <a:srgbClr val="C00000"/>
                </a:solidFill>
              </a:rPr>
              <a:t>Конкурс «Самая читающая семья»</a:t>
            </a:r>
            <a:endParaRPr lang="ru-RU" sz="3600" dirty="0">
              <a:solidFill>
                <a:srgbClr val="C0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8434" name="Picture 2" descr="H:\Мероприятия 2014-2015 год\DSC0864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3364" y="1484784"/>
            <a:ext cx="6624736" cy="4320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dirty="0">
                <a:solidFill>
                  <a:srgbClr val="C00000"/>
                </a:solidFill>
              </a:rPr>
              <a:t>Конкурс «Самая читающая семья»</a:t>
            </a:r>
            <a:endParaRPr lang="ru-RU" sz="3600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9458" name="Picture 2" descr="H:\Мероприятия 2014-2015 год\DSC0865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556792"/>
            <a:ext cx="6552728" cy="4824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52043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643050"/>
            <a:ext cx="8229600" cy="3429024"/>
          </a:xfrm>
        </p:spPr>
        <p:txBody>
          <a:bodyPr>
            <a:normAutofit/>
          </a:bodyPr>
          <a:lstStyle/>
          <a:p>
            <a:r>
              <a:rPr lang="ru-RU" sz="5400" dirty="0" smtClean="0">
                <a:solidFill>
                  <a:srgbClr val="C00000"/>
                </a:solidFill>
              </a:rPr>
              <a:t>Спасибо за внимание!</a:t>
            </a:r>
            <a:endParaRPr lang="ru-RU" sz="5400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800" dirty="0" smtClean="0">
                <a:solidFill>
                  <a:srgbClr val="C00000"/>
                </a:solidFill>
              </a:rPr>
              <a:t>Наша библиотека</a:t>
            </a:r>
            <a:endParaRPr lang="ru-RU" sz="4800" dirty="0">
              <a:solidFill>
                <a:srgbClr val="C0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4" name="Picture 2" descr="H:\DCIM\101MSDCF\DSC0995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1700808"/>
            <a:ext cx="5544616" cy="4176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800" dirty="0" smtClean="0">
                <a:solidFill>
                  <a:srgbClr val="C00000"/>
                </a:solidFill>
              </a:rPr>
              <a:t>Наша библиотека</a:t>
            </a:r>
            <a:endParaRPr lang="ru-RU" sz="4800" dirty="0">
              <a:solidFill>
                <a:srgbClr val="C0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098" name="Picture 2" descr="H:\DCIM\101MSDCF\DSC0995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268760"/>
            <a:ext cx="4499992" cy="3456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099" name="Picture 3" descr="H:\DCIM\101MSDCF\DSC0995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9504" y="2852936"/>
            <a:ext cx="4212976" cy="3384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400" dirty="0">
                <a:solidFill>
                  <a:srgbClr val="C00000"/>
                </a:solidFill>
              </a:rPr>
              <a:t>Наша библиотека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 descr="H:\DCIM\101MSDCF\DSC0995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268760"/>
            <a:ext cx="7704856" cy="5328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1695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C00000"/>
                </a:solidFill>
              </a:rPr>
              <a:t> Библиотекарь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/>
        <p:txBody>
          <a:bodyPr>
            <a:noAutofit/>
          </a:bodyPr>
          <a:lstStyle/>
          <a:p>
            <a:r>
              <a:rPr lang="ru-RU" sz="3600" dirty="0" smtClean="0">
                <a:solidFill>
                  <a:srgbClr val="0070C0"/>
                </a:solidFill>
              </a:rPr>
              <a:t>Свиридова Лариса Борисовна</a:t>
            </a:r>
          </a:p>
          <a:p>
            <a:r>
              <a:rPr lang="ru-RU" sz="3600" dirty="0" smtClean="0">
                <a:solidFill>
                  <a:srgbClr val="0070C0"/>
                </a:solidFill>
              </a:rPr>
              <a:t>Образование – высшее библиотечное</a:t>
            </a:r>
          </a:p>
          <a:p>
            <a:r>
              <a:rPr lang="ru-RU" sz="3600" dirty="0" smtClean="0">
                <a:solidFill>
                  <a:srgbClr val="0070C0"/>
                </a:solidFill>
              </a:rPr>
              <a:t>Стаж работы – 20 лет</a:t>
            </a:r>
            <a:endParaRPr lang="ru-RU" sz="3600" dirty="0">
              <a:solidFill>
                <a:srgbClr val="0070C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0" name="Picture 2" descr="H:\DCIM\101MSDCF\DSC0995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916832"/>
            <a:ext cx="4536504" cy="3456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C00000"/>
                </a:solidFill>
              </a:rPr>
              <a:t>Категории пользователей библиотеки: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137160" indent="0">
              <a:buNone/>
            </a:pPr>
            <a:r>
              <a:rPr lang="ru-RU" sz="3200" dirty="0" smtClean="0">
                <a:solidFill>
                  <a:srgbClr val="0070C0"/>
                </a:solidFill>
              </a:rPr>
              <a:t>Учащиеся 1-11 классов</a:t>
            </a:r>
          </a:p>
          <a:p>
            <a:pPr marL="137160" indent="0">
              <a:buNone/>
            </a:pPr>
            <a:r>
              <a:rPr lang="ru-RU" sz="3200" dirty="0" smtClean="0">
                <a:solidFill>
                  <a:srgbClr val="0070C0"/>
                </a:solidFill>
              </a:rPr>
              <a:t>Педагогические работники</a:t>
            </a:r>
          </a:p>
          <a:p>
            <a:pPr marL="137160" indent="0">
              <a:buNone/>
            </a:pPr>
            <a:r>
              <a:rPr lang="ru-RU" sz="3200" dirty="0" smtClean="0">
                <a:solidFill>
                  <a:srgbClr val="0070C0"/>
                </a:solidFill>
              </a:rPr>
              <a:t>Обслуживающий персонал школы</a:t>
            </a:r>
          </a:p>
          <a:p>
            <a:pPr marL="137160" indent="0">
              <a:buNone/>
            </a:pPr>
            <a:r>
              <a:rPr lang="ru-RU" sz="3200" dirty="0" smtClean="0">
                <a:solidFill>
                  <a:srgbClr val="0070C0"/>
                </a:solidFill>
              </a:rPr>
              <a:t>Родители</a:t>
            </a:r>
            <a:endParaRPr lang="ru-RU" sz="3200" dirty="0">
              <a:solidFill>
                <a:srgbClr val="0070C0"/>
              </a:solidFill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 descr="H:\Мероприятия 2014-2015 год\DSC0837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1772816"/>
            <a:ext cx="5256584" cy="4032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3011486"/>
          </a:xfrm>
        </p:spPr>
        <p:txBody>
          <a:bodyPr>
            <a:normAutofit/>
          </a:bodyPr>
          <a:lstStyle/>
          <a:p>
            <a:pPr algn="l"/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332656"/>
            <a:ext cx="8229600" cy="5832648"/>
          </a:xfrm>
        </p:spPr>
        <p:txBody>
          <a:bodyPr>
            <a:normAutofit/>
          </a:bodyPr>
          <a:lstStyle/>
          <a:p>
            <a:pPr marL="137160" indent="0">
              <a:buNone/>
            </a:pPr>
            <a:endParaRPr lang="ru-RU" dirty="0" smtClean="0"/>
          </a:p>
          <a:p>
            <a:r>
              <a:rPr lang="ru-RU" sz="4400" dirty="0" smtClean="0">
                <a:solidFill>
                  <a:srgbClr val="0070C0"/>
                </a:solidFill>
              </a:rPr>
              <a:t>Книжный фонд – 31674 экз.</a:t>
            </a:r>
          </a:p>
          <a:p>
            <a:r>
              <a:rPr lang="ru-RU" sz="4400" dirty="0" smtClean="0">
                <a:solidFill>
                  <a:srgbClr val="0070C0"/>
                </a:solidFill>
              </a:rPr>
              <a:t>Учебный фонд –  12320 экз.</a:t>
            </a:r>
          </a:p>
          <a:p>
            <a:r>
              <a:rPr lang="ru-RU" sz="4400" dirty="0" smtClean="0">
                <a:solidFill>
                  <a:srgbClr val="0070C0"/>
                </a:solidFill>
              </a:rPr>
              <a:t>Книговыдача – 16287 экз.</a:t>
            </a:r>
          </a:p>
          <a:p>
            <a:r>
              <a:rPr lang="ru-RU" sz="4400" dirty="0" smtClean="0">
                <a:solidFill>
                  <a:srgbClr val="0070C0"/>
                </a:solidFill>
              </a:rPr>
              <a:t>Читатели – 972 (912+60)</a:t>
            </a:r>
          </a:p>
          <a:p>
            <a:r>
              <a:rPr lang="ru-RU" sz="4400" dirty="0" smtClean="0">
                <a:solidFill>
                  <a:srgbClr val="0070C0"/>
                </a:solidFill>
              </a:rPr>
              <a:t>Число посещений – 5578</a:t>
            </a:r>
            <a:endParaRPr lang="ru-RU" sz="4400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C00000"/>
                </a:solidFill>
              </a:rPr>
              <a:t>Традиционные мероприятия, проводимые в библиотеке: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ru-RU" dirty="0" smtClean="0">
                <a:solidFill>
                  <a:srgbClr val="002060"/>
                </a:solidFill>
              </a:rPr>
              <a:t>Экскурсии в библиотеку</a:t>
            </a:r>
          </a:p>
          <a:p>
            <a:r>
              <a:rPr lang="ru-RU" dirty="0" smtClean="0">
                <a:solidFill>
                  <a:srgbClr val="002060"/>
                </a:solidFill>
              </a:rPr>
              <a:t>Посвящение в читатели</a:t>
            </a:r>
          </a:p>
          <a:p>
            <a:r>
              <a:rPr lang="ru-RU" dirty="0" smtClean="0">
                <a:solidFill>
                  <a:srgbClr val="002060"/>
                </a:solidFill>
              </a:rPr>
              <a:t>Викторины и конкурсы</a:t>
            </a:r>
          </a:p>
          <a:p>
            <a:r>
              <a:rPr lang="ru-RU" dirty="0" smtClean="0">
                <a:solidFill>
                  <a:srgbClr val="002060"/>
                </a:solidFill>
              </a:rPr>
              <a:t>Литературные утренники и игры</a:t>
            </a:r>
          </a:p>
          <a:p>
            <a:r>
              <a:rPr lang="ru-RU" dirty="0" smtClean="0">
                <a:solidFill>
                  <a:srgbClr val="002060"/>
                </a:solidFill>
              </a:rPr>
              <a:t>Презентации</a:t>
            </a:r>
          </a:p>
          <a:p>
            <a:r>
              <a:rPr lang="ru-RU" dirty="0" smtClean="0">
                <a:solidFill>
                  <a:srgbClr val="002060"/>
                </a:solidFill>
              </a:rPr>
              <a:t>Библиотечные уроки</a:t>
            </a:r>
          </a:p>
          <a:p>
            <a:r>
              <a:rPr lang="ru-RU" dirty="0">
                <a:solidFill>
                  <a:srgbClr val="002060"/>
                </a:solidFill>
              </a:rPr>
              <a:t>Беседы и обзоры </a:t>
            </a:r>
            <a:r>
              <a:rPr lang="ru-RU" dirty="0" smtClean="0">
                <a:solidFill>
                  <a:srgbClr val="002060"/>
                </a:solidFill>
              </a:rPr>
              <a:t>документов</a:t>
            </a:r>
          </a:p>
          <a:p>
            <a:r>
              <a:rPr lang="ru-RU" dirty="0" smtClean="0">
                <a:solidFill>
                  <a:srgbClr val="002060"/>
                </a:solidFill>
              </a:rPr>
              <a:t>Книжные выставки</a:t>
            </a:r>
          </a:p>
          <a:p>
            <a:r>
              <a:rPr lang="ru-RU" dirty="0" smtClean="0">
                <a:solidFill>
                  <a:srgbClr val="002060"/>
                </a:solidFill>
              </a:rPr>
              <a:t>Неделя книги</a:t>
            </a:r>
          </a:p>
          <a:p>
            <a:endParaRPr lang="ru-RU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пекс">
  <a:themeElements>
    <a:clrScheme name="Справедливость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703</TotalTime>
  <Words>186</Words>
  <Application>Microsoft Office PowerPoint</Application>
  <PresentationFormat>Экран (4:3)</PresentationFormat>
  <Paragraphs>49</Paragraphs>
  <Slides>28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28</vt:i4>
      </vt:variant>
    </vt:vector>
  </HeadingPairs>
  <TitlesOfParts>
    <vt:vector size="29" baseType="lpstr">
      <vt:lpstr>Апекс</vt:lpstr>
      <vt:lpstr> МБОУ СОШ № 1 с.Кушнаренково </vt:lpstr>
      <vt:lpstr>Наша библиотека</vt:lpstr>
      <vt:lpstr>Наша библиотека</vt:lpstr>
      <vt:lpstr>Наша библиотека</vt:lpstr>
      <vt:lpstr>Наша библиотека</vt:lpstr>
      <vt:lpstr> Библиотекарь</vt:lpstr>
      <vt:lpstr>Категории пользователей библиотеки:</vt:lpstr>
      <vt:lpstr>Презентация PowerPoint</vt:lpstr>
      <vt:lpstr>Традиционные мероприятия, проводимые в библиотеке:</vt:lpstr>
      <vt:lpstr>Книжные выставки</vt:lpstr>
      <vt:lpstr>Книжные выставки</vt:lpstr>
      <vt:lpstr>Книжные выставки к юбилеям писателей</vt:lpstr>
      <vt:lpstr>Неделя  книги</vt:lpstr>
      <vt:lpstr>Конкурс агитационных плакатов «Читать – это модно!»</vt:lpstr>
      <vt:lpstr>Конкурс агитационных плакатов «Читать – это модно!»</vt:lpstr>
      <vt:lpstr>Конкурс агитационных плакатов «Читать – это модно!»</vt:lpstr>
      <vt:lpstr>Парад литературных героев</vt:lpstr>
      <vt:lpstr>Парад литературных героев</vt:lpstr>
      <vt:lpstr>Парад литературных героев</vt:lpstr>
      <vt:lpstr>Литературные конкурсы</vt:lpstr>
      <vt:lpstr>Литературные конкурсы</vt:lpstr>
      <vt:lpstr>Литературные конкурсы</vt:lpstr>
      <vt:lpstr>Конкурс «Самая читающая семья»</vt:lpstr>
      <vt:lpstr>Конкурс «Самая читающая семья»</vt:lpstr>
      <vt:lpstr>Презентация PowerPoint</vt:lpstr>
      <vt:lpstr>Конкурс «Самая читающая семья»</vt:lpstr>
      <vt:lpstr>Конкурс «Самая читающая семья»</vt:lpstr>
      <vt:lpstr>Спасибо за внимание!</vt:lpstr>
    </vt:vector>
  </TitlesOfParts>
  <Company>МОБУ СОШ №2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школьной библиотеки МОУ СОШ № 2 г. богородицка тульской области</dc:title>
  <dc:creator>Библиотека</dc:creator>
  <cp:lastModifiedBy>Лариса</cp:lastModifiedBy>
  <cp:revision>72</cp:revision>
  <dcterms:created xsi:type="dcterms:W3CDTF">2013-01-19T08:30:36Z</dcterms:created>
  <dcterms:modified xsi:type="dcterms:W3CDTF">2016-11-01T06:10:58Z</dcterms:modified>
</cp:coreProperties>
</file>